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66" r:id="rId2"/>
    <p:sldId id="265" r:id="rId3"/>
    <p:sldId id="256" r:id="rId4"/>
    <p:sldId id="257" r:id="rId5"/>
    <p:sldId id="259" r:id="rId6"/>
    <p:sldId id="260" r:id="rId7"/>
    <p:sldId id="262" r:id="rId8"/>
    <p:sldId id="263" r:id="rId9"/>
    <p:sldId id="264" r:id="rId10"/>
  </p:sldIdLst>
  <p:sldSz cx="14630400" cy="8229600"/>
  <p:notesSz cx="8229600" cy="14630400"/>
  <p:embeddedFontLst>
    <p:embeddedFont>
      <p:font typeface="Prata" panose="020B0604020202020204"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09" autoAdjust="0"/>
    <p:restoredTop sz="94610"/>
  </p:normalViewPr>
  <p:slideViewPr>
    <p:cSldViewPr snapToGrid="0" snapToObjects="1">
      <p:cViewPr varScale="1">
        <p:scale>
          <a:sx n="69" d="100"/>
          <a:sy n="69" d="100"/>
        </p:scale>
        <p:origin x="79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1711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transition spd="slow">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transition spd="slow">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transition spd="slow">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transition spd="slow">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transition spd="slow">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transition spd="slow">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transition spd="slow">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transition spd="slow">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transition spd="slow">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slow">
    <p:randomBar dir="vert"/>
  </p:transition>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059568-C0A6-82F0-EC2C-EDA55AD7CA1E}"/>
              </a:ext>
            </a:extLst>
          </p:cNvPr>
          <p:cNvSpPr txBox="1"/>
          <p:nvPr/>
        </p:nvSpPr>
        <p:spPr>
          <a:xfrm>
            <a:off x="3657600" y="602398"/>
            <a:ext cx="7315200" cy="1200329"/>
          </a:xfrm>
          <a:prstGeom prst="rect">
            <a:avLst/>
          </a:prstGeom>
          <a:noFill/>
        </p:spPr>
        <p:txBody>
          <a:bodyPr wrap="square">
            <a:spAutoFit/>
          </a:bodyPr>
          <a:lstStyle/>
          <a:p>
            <a:pPr algn="ctr"/>
            <a:r>
              <a:rPr lang="en-IN" dirty="0">
                <a:solidFill>
                  <a:schemeClr val="bg1"/>
                </a:solidFill>
                <a:latin typeface="Times New Roman" panose="02020603050405020304" pitchFamily="18" charset="0"/>
                <a:cs typeface="Times New Roman" panose="02020603050405020304" pitchFamily="18" charset="0"/>
              </a:rPr>
              <a:t>VISVESVARAYA TECHNOLOGICAL UNIVERSITY, BELAGAVI</a:t>
            </a:r>
          </a:p>
          <a:p>
            <a:pPr algn="ctr"/>
            <a:r>
              <a:rPr lang="en-IN" dirty="0">
                <a:solidFill>
                  <a:schemeClr val="bg1"/>
                </a:solidFill>
                <a:latin typeface="Times New Roman" panose="02020603050405020304" pitchFamily="18" charset="0"/>
                <a:cs typeface="Times New Roman" panose="02020603050405020304" pitchFamily="18" charset="0"/>
              </a:rPr>
              <a:t>BLDEA’S V.P. </a:t>
            </a:r>
            <a:r>
              <a:rPr lang="en-IN" dirty="0" err="1">
                <a:solidFill>
                  <a:schemeClr val="bg1"/>
                </a:solidFill>
                <a:latin typeface="Times New Roman" panose="02020603050405020304" pitchFamily="18" charset="0"/>
                <a:cs typeface="Times New Roman" panose="02020603050405020304" pitchFamily="18" charset="0"/>
              </a:rPr>
              <a:t>Dr.</a:t>
            </a:r>
            <a:r>
              <a:rPr lang="en-IN" dirty="0">
                <a:solidFill>
                  <a:schemeClr val="bg1"/>
                </a:solidFill>
                <a:latin typeface="Times New Roman" panose="02020603050405020304" pitchFamily="18" charset="0"/>
                <a:cs typeface="Times New Roman" panose="02020603050405020304" pitchFamily="18" charset="0"/>
              </a:rPr>
              <a:t> P.G. HALAKATTICOLLEGE OF ENGINEERING AND TECHNOLOGY, VIJAYAPUR</a:t>
            </a:r>
          </a:p>
          <a:p>
            <a:pPr algn="ctr"/>
            <a:r>
              <a:rPr lang="en-IN" dirty="0">
                <a:solidFill>
                  <a:schemeClr val="bg1"/>
                </a:solidFill>
                <a:latin typeface="Times New Roman" panose="02020603050405020304" pitchFamily="18" charset="0"/>
                <a:cs typeface="Times New Roman" panose="02020603050405020304" pitchFamily="18" charset="0"/>
              </a:rPr>
              <a:t>586 103</a:t>
            </a:r>
          </a:p>
        </p:txBody>
      </p:sp>
      <p:sp>
        <p:nvSpPr>
          <p:cNvPr id="4" name="Rectangle 1">
            <a:extLst>
              <a:ext uri="{FF2B5EF4-FFF2-40B4-BE49-F238E27FC236}">
                <a16:creationId xmlns:a16="http://schemas.microsoft.com/office/drawing/2014/main" id="{06F5797A-9C86-A4A1-93EA-5C0E484B6752}"/>
              </a:ext>
            </a:extLst>
          </p:cNvPr>
          <p:cNvSpPr>
            <a:spLocks noChangeArrowheads="1"/>
          </p:cNvSpPr>
          <p:nvPr/>
        </p:nvSpPr>
        <p:spPr bwMode="auto">
          <a:xfrm>
            <a:off x="0" y="0"/>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Rectangle 2">
            <a:extLst>
              <a:ext uri="{FF2B5EF4-FFF2-40B4-BE49-F238E27FC236}">
                <a16:creationId xmlns:a16="http://schemas.microsoft.com/office/drawing/2014/main" id="{D39FBAC3-BC7F-5343-84A1-9CBA3AA59B65}"/>
              </a:ext>
            </a:extLst>
          </p:cNvPr>
          <p:cNvSpPr>
            <a:spLocks noChangeArrowheads="1"/>
          </p:cNvSpPr>
          <p:nvPr/>
        </p:nvSpPr>
        <p:spPr bwMode="auto">
          <a:xfrm>
            <a:off x="152400" y="152400"/>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3">
            <a:extLst>
              <a:ext uri="{FF2B5EF4-FFF2-40B4-BE49-F238E27FC236}">
                <a16:creationId xmlns:a16="http://schemas.microsoft.com/office/drawing/2014/main" id="{426832EF-7C9F-8047-75E1-BE7C6B3C27A9}"/>
              </a:ext>
            </a:extLst>
          </p:cNvPr>
          <p:cNvSpPr>
            <a:spLocks noChangeArrowheads="1"/>
          </p:cNvSpPr>
          <p:nvPr/>
        </p:nvSpPr>
        <p:spPr bwMode="auto">
          <a:xfrm>
            <a:off x="304800" y="304800"/>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4">
            <a:extLst>
              <a:ext uri="{FF2B5EF4-FFF2-40B4-BE49-F238E27FC236}">
                <a16:creationId xmlns:a16="http://schemas.microsoft.com/office/drawing/2014/main" id="{AC8F527F-EF8D-EF23-3EDA-339D44AFB911}"/>
              </a:ext>
            </a:extLst>
          </p:cNvPr>
          <p:cNvSpPr>
            <a:spLocks noChangeArrowheads="1"/>
          </p:cNvSpPr>
          <p:nvPr/>
        </p:nvSpPr>
        <p:spPr bwMode="auto">
          <a:xfrm>
            <a:off x="457200" y="457200"/>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9" name="TextBox 8">
            <a:extLst>
              <a:ext uri="{FF2B5EF4-FFF2-40B4-BE49-F238E27FC236}">
                <a16:creationId xmlns:a16="http://schemas.microsoft.com/office/drawing/2014/main" id="{C5E6F1EC-6331-5D5D-CE75-FBA2695C3C32}"/>
              </a:ext>
            </a:extLst>
          </p:cNvPr>
          <p:cNvSpPr txBox="1"/>
          <p:nvPr/>
        </p:nvSpPr>
        <p:spPr>
          <a:xfrm>
            <a:off x="3464808" y="2252724"/>
            <a:ext cx="7315200" cy="2062103"/>
          </a:xfrm>
          <a:prstGeom prst="rect">
            <a:avLst/>
          </a:prstGeom>
          <a:noFill/>
        </p:spPr>
        <p:txBody>
          <a:bodyPr wrap="square">
            <a:spAutoFit/>
          </a:bodyPr>
          <a:lstStyle/>
          <a:p>
            <a:pPr algn="ctr"/>
            <a:r>
              <a:rPr lang="en-US" dirty="0">
                <a:solidFill>
                  <a:schemeClr val="bg1"/>
                </a:solidFill>
              </a:rPr>
              <a:t>DEPARTMENT OF CSE</a:t>
            </a:r>
          </a:p>
          <a:p>
            <a:pPr algn="ctr"/>
            <a:r>
              <a:rPr lang="en-US" dirty="0">
                <a:solidFill>
                  <a:schemeClr val="bg1"/>
                </a:solidFill>
              </a:rPr>
              <a:t>(Artificial Intelligence and Machine Learning)</a:t>
            </a:r>
          </a:p>
          <a:p>
            <a:pPr algn="ctr"/>
            <a:r>
              <a:rPr lang="en-US" dirty="0">
                <a:solidFill>
                  <a:schemeClr val="bg1"/>
                </a:solidFill>
              </a:rPr>
              <a:t>V Semester</a:t>
            </a:r>
          </a:p>
          <a:p>
            <a:pPr algn="ctr"/>
            <a:r>
              <a:rPr lang="en-US" dirty="0">
                <a:solidFill>
                  <a:schemeClr val="bg1"/>
                </a:solidFill>
              </a:rPr>
              <a:t>MINI-PROJECT ON</a:t>
            </a:r>
          </a:p>
          <a:p>
            <a:pPr algn="ctr"/>
            <a:endParaRPr lang="en-US" sz="2800" dirty="0">
              <a:solidFill>
                <a:srgbClr val="FFFF00"/>
              </a:solidFill>
            </a:endParaRPr>
          </a:p>
          <a:p>
            <a:pPr algn="ctr"/>
            <a:r>
              <a:rPr lang="en-US" sz="2800" dirty="0">
                <a:solidFill>
                  <a:srgbClr val="FFFF00"/>
                </a:solidFill>
              </a:rPr>
              <a:t>“HEART DISEASE PREDICTION”</a:t>
            </a:r>
            <a:endParaRPr lang="en-IN" sz="2800" dirty="0">
              <a:solidFill>
                <a:srgbClr val="FFFF00"/>
              </a:solidFill>
            </a:endParaRPr>
          </a:p>
        </p:txBody>
      </p:sp>
      <p:sp>
        <p:nvSpPr>
          <p:cNvPr id="11" name="TextBox 10">
            <a:extLst>
              <a:ext uri="{FF2B5EF4-FFF2-40B4-BE49-F238E27FC236}">
                <a16:creationId xmlns:a16="http://schemas.microsoft.com/office/drawing/2014/main" id="{EFFD0CEE-6712-F0E3-4821-D95423C35450}"/>
              </a:ext>
            </a:extLst>
          </p:cNvPr>
          <p:cNvSpPr txBox="1"/>
          <p:nvPr/>
        </p:nvSpPr>
        <p:spPr>
          <a:xfrm>
            <a:off x="3657600" y="4535606"/>
            <a:ext cx="7315200" cy="923330"/>
          </a:xfrm>
          <a:prstGeom prst="rect">
            <a:avLst/>
          </a:prstGeom>
          <a:noFill/>
        </p:spPr>
        <p:txBody>
          <a:bodyPr wrap="square">
            <a:spAutoFit/>
          </a:bodyPr>
          <a:lstStyle/>
          <a:p>
            <a:pPr algn="ctr"/>
            <a:r>
              <a:rPr lang="en-IN" dirty="0">
                <a:solidFill>
                  <a:schemeClr val="bg1"/>
                </a:solidFill>
              </a:rPr>
              <a:t>Presented  By</a:t>
            </a:r>
          </a:p>
          <a:p>
            <a:pPr algn="ctr"/>
            <a:r>
              <a:rPr lang="en-IN" dirty="0">
                <a:solidFill>
                  <a:schemeClr val="bg1"/>
                </a:solidFill>
              </a:rPr>
              <a:t>Ms. Neha Nala(2BL22CI028)</a:t>
            </a:r>
          </a:p>
          <a:p>
            <a:pPr algn="ctr"/>
            <a:r>
              <a:rPr lang="en-IN" dirty="0">
                <a:solidFill>
                  <a:schemeClr val="bg1"/>
                </a:solidFill>
              </a:rPr>
              <a:t>Mr. Shubham Kaddu(2BL22CI051)</a:t>
            </a:r>
          </a:p>
        </p:txBody>
      </p:sp>
      <p:sp>
        <p:nvSpPr>
          <p:cNvPr id="13" name="TextBox 12">
            <a:extLst>
              <a:ext uri="{FF2B5EF4-FFF2-40B4-BE49-F238E27FC236}">
                <a16:creationId xmlns:a16="http://schemas.microsoft.com/office/drawing/2014/main" id="{F88108AA-91B4-8B6D-A2E9-EB7858598185}"/>
              </a:ext>
            </a:extLst>
          </p:cNvPr>
          <p:cNvSpPr txBox="1"/>
          <p:nvPr/>
        </p:nvSpPr>
        <p:spPr>
          <a:xfrm>
            <a:off x="3393440" y="5972630"/>
            <a:ext cx="7315200" cy="1477328"/>
          </a:xfrm>
          <a:prstGeom prst="rect">
            <a:avLst/>
          </a:prstGeom>
          <a:noFill/>
        </p:spPr>
        <p:txBody>
          <a:bodyPr wrap="square">
            <a:spAutoFit/>
          </a:bodyPr>
          <a:lstStyle/>
          <a:p>
            <a:pPr algn="ctr"/>
            <a:r>
              <a:rPr lang="en-US" dirty="0">
                <a:solidFill>
                  <a:schemeClr val="bg1"/>
                </a:solidFill>
              </a:rPr>
              <a:t>Under the Guidance</a:t>
            </a:r>
          </a:p>
          <a:p>
            <a:pPr algn="ctr"/>
            <a:r>
              <a:rPr lang="en-US" dirty="0">
                <a:solidFill>
                  <a:schemeClr val="bg1"/>
                </a:solidFill>
              </a:rPr>
              <a:t>Prof. Sunanda S Alur</a:t>
            </a:r>
          </a:p>
          <a:p>
            <a:pPr algn="ctr"/>
            <a:endParaRPr lang="en-US" dirty="0">
              <a:solidFill>
                <a:schemeClr val="bg1"/>
              </a:solidFill>
            </a:endParaRPr>
          </a:p>
          <a:p>
            <a:pPr algn="ctr"/>
            <a:endParaRPr lang="en-US" dirty="0">
              <a:solidFill>
                <a:schemeClr val="bg1"/>
              </a:solidFill>
            </a:endParaRPr>
          </a:p>
          <a:p>
            <a:pPr algn="ctr"/>
            <a:r>
              <a:rPr lang="en-US" dirty="0">
                <a:solidFill>
                  <a:schemeClr val="bg1"/>
                </a:solidFill>
              </a:rPr>
              <a:t>2024-2025</a:t>
            </a:r>
            <a:endParaRPr lang="en-IN" dirty="0">
              <a:solidFill>
                <a:schemeClr val="bg1"/>
              </a:solidFill>
            </a:endParaRPr>
          </a:p>
        </p:txBody>
      </p:sp>
      <p:pic>
        <p:nvPicPr>
          <p:cNvPr id="15" name="Picture 14">
            <a:extLst>
              <a:ext uri="{FF2B5EF4-FFF2-40B4-BE49-F238E27FC236}">
                <a16:creationId xmlns:a16="http://schemas.microsoft.com/office/drawing/2014/main" id="{886C5FBC-B57B-4CD5-E06C-384A8A4804CC}"/>
              </a:ext>
            </a:extLst>
          </p:cNvPr>
          <p:cNvPicPr>
            <a:picLocks noChangeAspect="1"/>
          </p:cNvPicPr>
          <p:nvPr/>
        </p:nvPicPr>
        <p:blipFill>
          <a:blip r:embed="rId2"/>
          <a:stretch>
            <a:fillRect/>
          </a:stretch>
        </p:blipFill>
        <p:spPr>
          <a:xfrm>
            <a:off x="2303780" y="516900"/>
            <a:ext cx="1353820" cy="1080682"/>
          </a:xfrm>
          <a:prstGeom prst="rect">
            <a:avLst/>
          </a:prstGeom>
        </p:spPr>
      </p:pic>
      <p:pic>
        <p:nvPicPr>
          <p:cNvPr id="17" name="Picture 16">
            <a:extLst>
              <a:ext uri="{FF2B5EF4-FFF2-40B4-BE49-F238E27FC236}">
                <a16:creationId xmlns:a16="http://schemas.microsoft.com/office/drawing/2014/main" id="{9967CCA7-6219-EA0B-0617-9087AF5A2A09}"/>
              </a:ext>
            </a:extLst>
          </p:cNvPr>
          <p:cNvPicPr>
            <a:picLocks noChangeAspect="1"/>
          </p:cNvPicPr>
          <p:nvPr/>
        </p:nvPicPr>
        <p:blipFill>
          <a:blip r:embed="rId3"/>
          <a:stretch>
            <a:fillRect/>
          </a:stretch>
        </p:blipFill>
        <p:spPr>
          <a:xfrm>
            <a:off x="10972800" y="602398"/>
            <a:ext cx="1066552" cy="995184"/>
          </a:xfrm>
          <a:prstGeom prst="rect">
            <a:avLst/>
          </a:prstGeom>
        </p:spPr>
      </p:pic>
    </p:spTree>
    <p:extLst>
      <p:ext uri="{BB962C8B-B14F-4D97-AF65-F5344CB8AC3E}">
        <p14:creationId xmlns:p14="http://schemas.microsoft.com/office/powerpoint/2010/main" val="1441346269"/>
      </p:ext>
    </p:extLst>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70359D-0715-B783-DF16-35821C0D5258}"/>
              </a:ext>
            </a:extLst>
          </p:cNvPr>
          <p:cNvSpPr txBox="1"/>
          <p:nvPr/>
        </p:nvSpPr>
        <p:spPr>
          <a:xfrm>
            <a:off x="239810" y="301083"/>
            <a:ext cx="14089507" cy="11603176"/>
          </a:xfrm>
          <a:prstGeom prst="rect">
            <a:avLst/>
          </a:prstGeom>
          <a:noFill/>
        </p:spPr>
        <p:txBody>
          <a:bodyPr wrap="square" rtlCol="0">
            <a:spAutoFit/>
          </a:bodyPr>
          <a:lstStyle/>
          <a:p>
            <a:r>
              <a:rPr lang="en-IN" sz="6000" dirty="0">
                <a:solidFill>
                  <a:schemeClr val="accent4">
                    <a:lumMod val="60000"/>
                    <a:lumOff val="40000"/>
                  </a:schemeClr>
                </a:solidFill>
              </a:rPr>
              <a:t>                         Table of contents</a:t>
            </a:r>
          </a:p>
          <a:p>
            <a:pPr marL="571500" indent="-571500">
              <a:buFont typeface="Arial" panose="020B0604020202020204" pitchFamily="34" charset="0"/>
              <a:buChar char="•"/>
            </a:pPr>
            <a:r>
              <a:rPr lang="en-IN" sz="3600" dirty="0">
                <a:solidFill>
                  <a:schemeClr val="bg1"/>
                </a:solidFill>
                <a:latin typeface="Times New Roman" panose="02020603050405020304" pitchFamily="18" charset="0"/>
                <a:cs typeface="Times New Roman" panose="02020603050405020304" pitchFamily="18" charset="0"/>
              </a:rPr>
              <a:t>Abstract</a:t>
            </a:r>
          </a:p>
          <a:p>
            <a:pPr marL="571500" indent="-571500">
              <a:buFont typeface="Arial" panose="020B0604020202020204" pitchFamily="34" charset="0"/>
              <a:buChar char="•"/>
            </a:pPr>
            <a:r>
              <a:rPr lang="en-US" sz="3600" dirty="0">
                <a:solidFill>
                  <a:schemeClr val="bg1"/>
                </a:solidFill>
                <a:latin typeface="Times New Roman" panose="02020603050405020304" pitchFamily="18" charset="0"/>
                <a:ea typeface="Prata" pitchFamily="34" charset="-122"/>
                <a:cs typeface="Times New Roman" panose="02020603050405020304" pitchFamily="18" charset="0"/>
              </a:rPr>
              <a:t>Introduction</a:t>
            </a:r>
          </a:p>
          <a:p>
            <a:pPr marL="571500" indent="-571500">
              <a:buFont typeface="Arial" panose="020B0604020202020204" pitchFamily="34" charset="0"/>
              <a:buChar char="•"/>
            </a:pPr>
            <a:r>
              <a:rPr lang="en-US" sz="3600" dirty="0">
                <a:solidFill>
                  <a:schemeClr val="bg1"/>
                </a:solidFill>
                <a:latin typeface="Times New Roman" panose="02020603050405020304" pitchFamily="18" charset="0"/>
                <a:ea typeface="Prata" pitchFamily="34" charset="-122"/>
                <a:cs typeface="Times New Roman" panose="02020603050405020304" pitchFamily="18" charset="0"/>
              </a:rPr>
              <a:t>Objectives</a:t>
            </a:r>
          </a:p>
          <a:p>
            <a:pPr marL="571500" indent="-571500">
              <a:buFont typeface="Arial" panose="020B0604020202020204" pitchFamily="34" charset="0"/>
              <a:buChar char="•"/>
            </a:pPr>
            <a:r>
              <a:rPr lang="en-US" sz="3600" dirty="0">
                <a:solidFill>
                  <a:schemeClr val="bg1"/>
                </a:solidFill>
                <a:latin typeface="Times New Roman" panose="02020603050405020304" pitchFamily="18" charset="0"/>
                <a:ea typeface="Prata" pitchFamily="34" charset="-122"/>
                <a:cs typeface="Times New Roman" panose="02020603050405020304" pitchFamily="18" charset="0"/>
              </a:rPr>
              <a:t>Methodology</a:t>
            </a:r>
          </a:p>
          <a:p>
            <a:pPr marL="571500" indent="-571500">
              <a:buFont typeface="Arial" panose="020B0604020202020204" pitchFamily="34" charset="0"/>
              <a:buChar char="•"/>
            </a:pPr>
            <a:r>
              <a:rPr lang="en-US" sz="3600" dirty="0">
                <a:solidFill>
                  <a:schemeClr val="bg1"/>
                </a:solidFill>
                <a:latin typeface="Times New Roman" panose="02020603050405020304" pitchFamily="18" charset="0"/>
                <a:ea typeface="Prata" pitchFamily="34" charset="-122"/>
                <a:cs typeface="Times New Roman" panose="02020603050405020304" pitchFamily="18" charset="0"/>
              </a:rPr>
              <a:t>Model Selection</a:t>
            </a:r>
          </a:p>
          <a:p>
            <a:pPr marL="571500" indent="-571500">
              <a:buFont typeface="Arial" panose="020B0604020202020204" pitchFamily="34" charset="0"/>
              <a:buChar char="•"/>
            </a:pPr>
            <a:r>
              <a:rPr lang="en-US" sz="3600" dirty="0">
                <a:solidFill>
                  <a:schemeClr val="bg1"/>
                </a:solidFill>
                <a:latin typeface="Times New Roman" panose="02020603050405020304" pitchFamily="18" charset="0"/>
                <a:ea typeface="Prata" pitchFamily="34" charset="-122"/>
                <a:cs typeface="Times New Roman" panose="02020603050405020304" pitchFamily="18" charset="0"/>
              </a:rPr>
              <a:t>Model Evaluation</a:t>
            </a:r>
          </a:p>
          <a:p>
            <a:pPr marL="571500" indent="-571500">
              <a:buFont typeface="Arial" panose="020B0604020202020204" pitchFamily="34" charset="0"/>
              <a:buChar char="•"/>
            </a:pPr>
            <a:r>
              <a:rPr lang="en-US" sz="3600" dirty="0">
                <a:solidFill>
                  <a:schemeClr val="bg1"/>
                </a:solidFill>
                <a:latin typeface="Times New Roman" panose="02020603050405020304" pitchFamily="18" charset="0"/>
                <a:ea typeface="Prata" pitchFamily="34" charset="-122"/>
                <a:cs typeface="Times New Roman" panose="02020603050405020304" pitchFamily="18" charset="0"/>
              </a:rPr>
              <a:t>Building a Predictive System</a:t>
            </a:r>
          </a:p>
          <a:p>
            <a:pPr marL="571500" indent="-571500">
              <a:buFont typeface="Arial" panose="020B0604020202020204" pitchFamily="34" charset="0"/>
              <a:buChar char="•"/>
            </a:pPr>
            <a:r>
              <a:rPr lang="en-US" sz="3600" dirty="0">
                <a:solidFill>
                  <a:schemeClr val="bg1"/>
                </a:solidFill>
                <a:latin typeface="Times New Roman" panose="02020603050405020304" pitchFamily="18" charset="0"/>
                <a:ea typeface="Prata" pitchFamily="34" charset="-122"/>
                <a:cs typeface="Times New Roman" panose="02020603050405020304" pitchFamily="18" charset="0"/>
              </a:rPr>
              <a:t>Conclusion</a:t>
            </a:r>
            <a:endParaRPr lang="en-US" sz="3600" dirty="0">
              <a:solidFill>
                <a:schemeClr val="bg1"/>
              </a:solidFill>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endParaRPr lang="en-US" sz="4000" dirty="0"/>
          </a:p>
          <a:p>
            <a:pPr marL="571500" indent="-571500">
              <a:buFont typeface="Arial" panose="020B0604020202020204" pitchFamily="34" charset="0"/>
              <a:buChar char="•"/>
            </a:pPr>
            <a:endParaRPr lang="en-US" sz="4000" dirty="0"/>
          </a:p>
          <a:p>
            <a:pPr marL="571500" indent="-571500">
              <a:buFont typeface="Arial" panose="020B0604020202020204" pitchFamily="34" charset="0"/>
              <a:buChar char="•"/>
            </a:pPr>
            <a:endParaRPr lang="en-US" sz="4000" dirty="0"/>
          </a:p>
          <a:p>
            <a:pPr marL="571500" indent="-571500">
              <a:buFont typeface="Arial" panose="020B0604020202020204" pitchFamily="34" charset="0"/>
              <a:buChar char="•"/>
            </a:pPr>
            <a:endParaRPr lang="en-US" sz="4000" dirty="0"/>
          </a:p>
          <a:p>
            <a:pPr marL="571500" indent="-571500">
              <a:buFont typeface="Arial" panose="020B0604020202020204" pitchFamily="34" charset="0"/>
              <a:buChar char="•"/>
            </a:pPr>
            <a:endParaRPr lang="en-US" sz="4000" dirty="0"/>
          </a:p>
          <a:p>
            <a:pPr marL="571500" indent="-571500">
              <a:buFont typeface="Arial" panose="020B0604020202020204" pitchFamily="34" charset="0"/>
              <a:buChar char="•"/>
            </a:pPr>
            <a:endParaRPr lang="en-US" sz="4000" dirty="0"/>
          </a:p>
          <a:p>
            <a:pPr marL="571500" indent="-571500">
              <a:buFont typeface="Arial" panose="020B0604020202020204" pitchFamily="34" charset="0"/>
              <a:buChar char="•"/>
            </a:pPr>
            <a:endParaRPr lang="en-US" sz="4000" dirty="0">
              <a:solidFill>
                <a:srgbClr val="F2E782"/>
              </a:solidFill>
              <a:latin typeface="Times New Roman" panose="02020603050405020304" pitchFamily="18" charset="0"/>
              <a:ea typeface="Prata" pitchFamily="34" charset="-122"/>
              <a:cs typeface="Times New Roman" panose="02020603050405020304" pitchFamily="18" charset="0"/>
            </a:endParaRPr>
          </a:p>
          <a:p>
            <a:pPr marL="571500" indent="-571500">
              <a:buFont typeface="Arial" panose="020B0604020202020204" pitchFamily="34" charset="0"/>
              <a:buChar char="•"/>
            </a:pPr>
            <a:endParaRPr lang="en-US" sz="4000" dirty="0">
              <a:latin typeface="Times New Roman" panose="02020603050405020304" pitchFamily="18" charset="0"/>
              <a:cs typeface="Times New Roman" panose="02020603050405020304" pitchFamily="18" charset="0"/>
            </a:endParaRPr>
          </a:p>
          <a:p>
            <a:endParaRPr lang="en-IN" sz="4000" dirty="0">
              <a:solidFill>
                <a:schemeClr val="bg1">
                  <a:lumMod val="85000"/>
                </a:schemeClr>
              </a:solidFill>
            </a:endParaRPr>
          </a:p>
          <a:p>
            <a:pPr marL="571500" indent="-571500">
              <a:buFont typeface="Arial" panose="020B0604020202020204" pitchFamily="34" charset="0"/>
              <a:buChar char="•"/>
            </a:pPr>
            <a:endParaRPr lang="en-IN" sz="4000" dirty="0">
              <a:solidFill>
                <a:schemeClr val="bg1">
                  <a:lumMod val="85000"/>
                </a:schemeClr>
              </a:solidFill>
            </a:endParaRPr>
          </a:p>
        </p:txBody>
      </p:sp>
    </p:spTree>
    <p:extLst>
      <p:ext uri="{BB962C8B-B14F-4D97-AF65-F5344CB8AC3E}">
        <p14:creationId xmlns:p14="http://schemas.microsoft.com/office/powerpoint/2010/main" val="3147232643"/>
      </p:ext>
    </p:extLst>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1403" y="591742"/>
            <a:ext cx="7641193" cy="1493536"/>
          </a:xfrm>
          <a:prstGeom prst="rect">
            <a:avLst/>
          </a:prstGeom>
          <a:noFill/>
          <a:ln/>
        </p:spPr>
        <p:txBody>
          <a:bodyPr wrap="square" lIns="0" tIns="0" rIns="0" bIns="0" rtlCol="0" anchor="t"/>
          <a:lstStyle/>
          <a:p>
            <a:pPr marL="0" indent="0">
              <a:lnSpc>
                <a:spcPts val="7250"/>
              </a:lnSpc>
              <a:buNone/>
            </a:pPr>
            <a:r>
              <a:rPr lang="en-US" sz="5200" dirty="0">
                <a:solidFill>
                  <a:srgbClr val="F2E782"/>
                </a:solidFill>
                <a:latin typeface="Times New Roman" panose="02020603050405020304" pitchFamily="18" charset="0"/>
                <a:ea typeface="Prata" pitchFamily="34" charset="-122"/>
                <a:cs typeface="Times New Roman" panose="02020603050405020304" pitchFamily="18" charset="0"/>
              </a:rPr>
              <a:t>Heart Disease Prediction</a:t>
            </a:r>
            <a:endParaRPr lang="en-US" sz="5200" dirty="0">
              <a:latin typeface="Times New Roman" panose="02020603050405020304" pitchFamily="18" charset="0"/>
              <a:cs typeface="Times New Roman" panose="02020603050405020304" pitchFamily="18" charset="0"/>
            </a:endParaRPr>
          </a:p>
        </p:txBody>
      </p:sp>
      <p:sp>
        <p:nvSpPr>
          <p:cNvPr id="4" name="Text 1"/>
          <p:cNvSpPr/>
          <p:nvPr/>
        </p:nvSpPr>
        <p:spPr>
          <a:xfrm>
            <a:off x="621538" y="2297152"/>
            <a:ext cx="7641193" cy="4527394"/>
          </a:xfrm>
          <a:prstGeom prst="rect">
            <a:avLst/>
          </a:prstGeom>
          <a:noFill/>
          <a:ln/>
        </p:spPr>
        <p:txBody>
          <a:bodyPr wrap="square" lIns="0" tIns="0" rIns="0" bIns="0" rtlCol="0" anchor="t"/>
          <a:lstStyle/>
          <a:p>
            <a:pPr marL="285750" indent="-285750">
              <a:lnSpc>
                <a:spcPts val="2700"/>
              </a:lnSpc>
              <a:buFont typeface="Courier New" panose="02070309020205020404" pitchFamily="49" charset="0"/>
              <a:buChar char="o"/>
            </a:pPr>
            <a:r>
              <a:rPr lang="en-US" dirty="0">
                <a:solidFill>
                  <a:srgbClr val="CFCBBF"/>
                </a:solidFill>
                <a:latin typeface="Times New Roman" panose="02020603050405020304" pitchFamily="18" charset="0"/>
                <a:ea typeface="Raleway" pitchFamily="34" charset="-122"/>
                <a:cs typeface="Times New Roman" panose="02020603050405020304" pitchFamily="18" charset="0"/>
              </a:rPr>
              <a:t>Heart disease is a significant public health concern, affecting millions worldwide. Early detection and intervention are crucial for improving patient outcomes.</a:t>
            </a:r>
          </a:p>
          <a:p>
            <a:pPr marL="285750" indent="-285750">
              <a:lnSpc>
                <a:spcPts val="2700"/>
              </a:lnSpc>
              <a:buFont typeface="Courier New" panose="02070309020205020404" pitchFamily="49" charset="0"/>
              <a:buChar char="o"/>
            </a:pPr>
            <a:r>
              <a:rPr lang="en-US" dirty="0">
                <a:solidFill>
                  <a:srgbClr val="CFCBBF"/>
                </a:solidFill>
                <a:latin typeface="Times New Roman" panose="02020603050405020304" pitchFamily="18" charset="0"/>
                <a:ea typeface="Raleway" pitchFamily="34" charset="-122"/>
                <a:cs typeface="Times New Roman" panose="02020603050405020304" pitchFamily="18" charset="0"/>
              </a:rPr>
              <a:t> This presentation explores the development and evaluation of a machine learning model designed to predict heart disease based on medical data.</a:t>
            </a:r>
          </a:p>
          <a:p>
            <a:pPr marL="285750" indent="-285750">
              <a:lnSpc>
                <a:spcPts val="2700"/>
              </a:lnSpc>
              <a:buFont typeface="Courier New" panose="02070309020205020404" pitchFamily="49" charset="0"/>
              <a:buChar char="o"/>
            </a:pPr>
            <a:r>
              <a:rPr lang="en-US" dirty="0">
                <a:solidFill>
                  <a:srgbClr val="CFCBBF"/>
                </a:solidFill>
                <a:latin typeface="Times New Roman" panose="02020603050405020304" pitchFamily="18" charset="0"/>
                <a:ea typeface="Raleway" pitchFamily="34" charset="-122"/>
                <a:cs typeface="Times New Roman" panose="02020603050405020304" pitchFamily="18" charset="0"/>
              </a:rPr>
              <a:t>This model employs logistic regression, a powerful and interpretable algorithm for binary classification tasks, to classify individuals as having or not having heart disease.</a:t>
            </a:r>
          </a:p>
          <a:p>
            <a:pPr marL="285750" indent="-285750">
              <a:lnSpc>
                <a:spcPts val="2700"/>
              </a:lnSpc>
              <a:buFont typeface="Courier New" panose="02070309020205020404" pitchFamily="49" charset="0"/>
              <a:buChar char="o"/>
            </a:pPr>
            <a:r>
              <a:rPr lang="en-US" dirty="0">
                <a:solidFill>
                  <a:srgbClr val="CFCBBF"/>
                </a:solidFill>
                <a:latin typeface="Times New Roman" panose="02020603050405020304" pitchFamily="18" charset="0"/>
                <a:ea typeface="Raleway" pitchFamily="34" charset="-122"/>
                <a:cs typeface="Times New Roman" panose="02020603050405020304" pitchFamily="18" charset="0"/>
              </a:rPr>
              <a:t>One person dies every 33 seconds from cardiovascular disease.</a:t>
            </a:r>
          </a:p>
          <a:p>
            <a:pPr marL="285750" indent="-285750">
              <a:lnSpc>
                <a:spcPts val="2700"/>
              </a:lnSpc>
              <a:buFont typeface="Courier New" panose="02070309020205020404" pitchFamily="49" charset="0"/>
              <a:buChar char="o"/>
            </a:pPr>
            <a:r>
              <a:rPr lang="en-US" dirty="0">
                <a:solidFill>
                  <a:srgbClr val="CFCBBF"/>
                </a:solidFill>
                <a:latin typeface="Times New Roman" panose="02020603050405020304" pitchFamily="18" charset="0"/>
                <a:ea typeface="Raleway" pitchFamily="34" charset="-122"/>
                <a:cs typeface="Times New Roman" panose="02020603050405020304" pitchFamily="18" charset="0"/>
              </a:rPr>
              <a:t>In 2022, 702,880 people died from heart disease. That's the equivalent of 1 in every 5 deaths.</a:t>
            </a:r>
          </a:p>
          <a:p>
            <a:pPr marL="285750" indent="-285750">
              <a:lnSpc>
                <a:spcPts val="2700"/>
              </a:lnSpc>
              <a:buFont typeface="Courier New" panose="02070309020205020404" pitchFamily="49" charset="0"/>
              <a:buChar char="o"/>
            </a:pPr>
            <a:endParaRPr lang="en-US" dirty="0">
              <a:latin typeface="Times New Roman" panose="02020603050405020304" pitchFamily="18" charset="0"/>
              <a:cs typeface="Times New Roman" panose="02020603050405020304" pitchFamily="18" charset="0"/>
            </a:endParaRPr>
          </a:p>
        </p:txBody>
      </p:sp>
    </p:spTree>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35330"/>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Times New Roman" panose="02020603050405020304" pitchFamily="18" charset="0"/>
                <a:ea typeface="Prata" pitchFamily="34" charset="-122"/>
                <a:cs typeface="Times New Roman" panose="02020603050405020304" pitchFamily="18" charset="0"/>
              </a:rPr>
              <a:t>Objectives</a:t>
            </a:r>
            <a:endParaRPr lang="en-US" sz="4450" dirty="0">
              <a:latin typeface="Times New Roman" panose="02020603050405020304" pitchFamily="18" charset="0"/>
              <a:cs typeface="Times New Roman" panose="02020603050405020304" pitchFamily="18" charset="0"/>
            </a:endParaRPr>
          </a:p>
        </p:txBody>
      </p:sp>
      <p:sp>
        <p:nvSpPr>
          <p:cNvPr id="4" name="Shape 1"/>
          <p:cNvSpPr/>
          <p:nvPr/>
        </p:nvSpPr>
        <p:spPr>
          <a:xfrm>
            <a:off x="793790" y="2039422"/>
            <a:ext cx="510302" cy="510302"/>
          </a:xfrm>
          <a:prstGeom prst="roundRect">
            <a:avLst>
              <a:gd name="adj" fmla="val 6667"/>
            </a:avLst>
          </a:prstGeom>
          <a:solidFill>
            <a:srgbClr val="3A3B3C"/>
          </a:solidFill>
          <a:ln/>
        </p:spPr>
      </p:sp>
      <p:sp>
        <p:nvSpPr>
          <p:cNvPr id="5" name="Text 2"/>
          <p:cNvSpPr/>
          <p:nvPr/>
        </p:nvSpPr>
        <p:spPr>
          <a:xfrm>
            <a:off x="990243" y="2124432"/>
            <a:ext cx="117396"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1</a:t>
            </a:r>
            <a:endParaRPr lang="en-US" sz="2650" dirty="0"/>
          </a:p>
        </p:txBody>
      </p:sp>
      <p:sp>
        <p:nvSpPr>
          <p:cNvPr id="6" name="Text 3"/>
          <p:cNvSpPr/>
          <p:nvPr/>
        </p:nvSpPr>
        <p:spPr>
          <a:xfrm>
            <a:off x="1530906" y="2039422"/>
            <a:ext cx="2835235" cy="354330"/>
          </a:xfrm>
          <a:prstGeom prst="rect">
            <a:avLst/>
          </a:prstGeom>
          <a:noFill/>
          <a:ln/>
        </p:spPr>
        <p:txBody>
          <a:bodyPr wrap="none" lIns="0" tIns="0" rIns="0" bIns="0" rtlCol="0" anchor="t"/>
          <a:lstStyle/>
          <a:p>
            <a:pPr marL="0" indent="0">
              <a:lnSpc>
                <a:spcPts val="2750"/>
              </a:lnSpc>
              <a:buNone/>
            </a:pPr>
            <a:r>
              <a:rPr lang="en-US" sz="2400" dirty="0">
                <a:solidFill>
                  <a:srgbClr val="CFCBBF"/>
                </a:solidFill>
                <a:latin typeface="Times New Roman" panose="02020603050405020304" pitchFamily="18" charset="0"/>
                <a:ea typeface="Prata" pitchFamily="34" charset="-122"/>
                <a:cs typeface="Times New Roman" panose="02020603050405020304" pitchFamily="18" charset="0"/>
              </a:rPr>
              <a:t>Accurate Prediction</a:t>
            </a:r>
            <a:endParaRPr lang="en-US" sz="2400" dirty="0">
              <a:latin typeface="Times New Roman" panose="02020603050405020304" pitchFamily="18" charset="0"/>
              <a:cs typeface="Times New Roman" panose="02020603050405020304" pitchFamily="18" charset="0"/>
            </a:endParaRPr>
          </a:p>
        </p:txBody>
      </p:sp>
      <p:sp>
        <p:nvSpPr>
          <p:cNvPr id="7" name="Text 4"/>
          <p:cNvSpPr/>
          <p:nvPr/>
        </p:nvSpPr>
        <p:spPr>
          <a:xfrm>
            <a:off x="1530906" y="2529840"/>
            <a:ext cx="2927747" cy="254031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Times New Roman" panose="02020603050405020304" pitchFamily="18" charset="0"/>
                <a:ea typeface="Raleway" pitchFamily="34" charset="-122"/>
                <a:cs typeface="Times New Roman" panose="02020603050405020304" pitchFamily="18" charset="0"/>
              </a:rPr>
              <a:t>The primary objective is to develop a robust machine learning model that accurately predicts the likelihood of heart disease in individuals based on their medical data.</a:t>
            </a:r>
            <a:endParaRPr lang="en-US" sz="1750" dirty="0">
              <a:latin typeface="Times New Roman" panose="02020603050405020304" pitchFamily="18" charset="0"/>
              <a:cs typeface="Times New Roman" panose="02020603050405020304" pitchFamily="18" charset="0"/>
            </a:endParaRPr>
          </a:p>
        </p:txBody>
      </p:sp>
      <p:sp>
        <p:nvSpPr>
          <p:cNvPr id="8" name="Shape 5"/>
          <p:cNvSpPr/>
          <p:nvPr/>
        </p:nvSpPr>
        <p:spPr>
          <a:xfrm>
            <a:off x="4685467" y="2039422"/>
            <a:ext cx="510302" cy="510302"/>
          </a:xfrm>
          <a:prstGeom prst="roundRect">
            <a:avLst>
              <a:gd name="adj" fmla="val 6667"/>
            </a:avLst>
          </a:prstGeom>
          <a:solidFill>
            <a:srgbClr val="3A3B3C"/>
          </a:solidFill>
          <a:ln/>
        </p:spPr>
      </p:sp>
      <p:sp>
        <p:nvSpPr>
          <p:cNvPr id="9" name="Text 6"/>
          <p:cNvSpPr/>
          <p:nvPr/>
        </p:nvSpPr>
        <p:spPr>
          <a:xfrm>
            <a:off x="4836319" y="2124432"/>
            <a:ext cx="208598"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2</a:t>
            </a:r>
            <a:endParaRPr lang="en-US" sz="2650" dirty="0"/>
          </a:p>
        </p:txBody>
      </p:sp>
      <p:sp>
        <p:nvSpPr>
          <p:cNvPr id="10" name="Text 7"/>
          <p:cNvSpPr/>
          <p:nvPr/>
        </p:nvSpPr>
        <p:spPr>
          <a:xfrm>
            <a:off x="5422583" y="2039422"/>
            <a:ext cx="3154561" cy="708660"/>
          </a:xfrm>
          <a:prstGeom prst="rect">
            <a:avLst/>
          </a:prstGeom>
          <a:noFill/>
          <a:ln/>
        </p:spPr>
        <p:txBody>
          <a:bodyPr wrap="square" lIns="0" tIns="0" rIns="0" bIns="0" rtlCol="0" anchor="t"/>
          <a:lstStyle/>
          <a:p>
            <a:pPr marL="0" indent="0">
              <a:lnSpc>
                <a:spcPts val="2750"/>
              </a:lnSpc>
              <a:buNone/>
            </a:pPr>
            <a:r>
              <a:rPr lang="en-US" sz="2400" dirty="0">
                <a:solidFill>
                  <a:srgbClr val="CFCBBF"/>
                </a:solidFill>
                <a:latin typeface="Times New Roman" panose="02020603050405020304" pitchFamily="18" charset="0"/>
                <a:ea typeface="Prata" pitchFamily="34" charset="-122"/>
                <a:cs typeface="Times New Roman" panose="02020603050405020304" pitchFamily="18" charset="0"/>
              </a:rPr>
              <a:t>Performance Evaluation</a:t>
            </a:r>
            <a:endParaRPr lang="en-US" sz="2400" dirty="0">
              <a:latin typeface="Times New Roman" panose="02020603050405020304" pitchFamily="18" charset="0"/>
              <a:cs typeface="Times New Roman" panose="02020603050405020304" pitchFamily="18" charset="0"/>
            </a:endParaRPr>
          </a:p>
        </p:txBody>
      </p:sp>
      <p:sp>
        <p:nvSpPr>
          <p:cNvPr id="11" name="Text 8"/>
          <p:cNvSpPr/>
          <p:nvPr/>
        </p:nvSpPr>
        <p:spPr>
          <a:xfrm>
            <a:off x="5463778" y="2479000"/>
            <a:ext cx="2927747" cy="217741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Times New Roman" panose="02020603050405020304" pitchFamily="18" charset="0"/>
                <a:ea typeface="Raleway" pitchFamily="34" charset="-122"/>
                <a:cs typeface="Times New Roman" panose="02020603050405020304" pitchFamily="18" charset="0"/>
              </a:rPr>
              <a:t>The model's performance will be rigorously evaluated using standard metrics such as accuracy, precision, recall, and F1-score to ensure its effectiveness.</a:t>
            </a:r>
            <a:endParaRPr lang="en-US" sz="1750" dirty="0">
              <a:latin typeface="Times New Roman" panose="02020603050405020304" pitchFamily="18" charset="0"/>
              <a:cs typeface="Times New Roman" panose="02020603050405020304" pitchFamily="18" charset="0"/>
            </a:endParaRPr>
          </a:p>
        </p:txBody>
      </p:sp>
      <p:sp>
        <p:nvSpPr>
          <p:cNvPr id="12" name="Shape 9"/>
          <p:cNvSpPr/>
          <p:nvPr/>
        </p:nvSpPr>
        <p:spPr>
          <a:xfrm>
            <a:off x="793790" y="5552123"/>
            <a:ext cx="510302" cy="510302"/>
          </a:xfrm>
          <a:prstGeom prst="roundRect">
            <a:avLst>
              <a:gd name="adj" fmla="val 6667"/>
            </a:avLst>
          </a:prstGeom>
          <a:solidFill>
            <a:srgbClr val="3A3B3C"/>
          </a:solidFill>
          <a:ln/>
        </p:spPr>
      </p:sp>
      <p:sp>
        <p:nvSpPr>
          <p:cNvPr id="13" name="Text 10"/>
          <p:cNvSpPr/>
          <p:nvPr/>
        </p:nvSpPr>
        <p:spPr>
          <a:xfrm>
            <a:off x="943451" y="5637133"/>
            <a:ext cx="210979"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3</a:t>
            </a:r>
            <a:endParaRPr lang="en-US" sz="2650" dirty="0"/>
          </a:p>
        </p:txBody>
      </p:sp>
      <p:sp>
        <p:nvSpPr>
          <p:cNvPr id="14" name="Text 11"/>
          <p:cNvSpPr/>
          <p:nvPr/>
        </p:nvSpPr>
        <p:spPr>
          <a:xfrm>
            <a:off x="1530906" y="5552123"/>
            <a:ext cx="3191351"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Times New Roman" panose="02020603050405020304" pitchFamily="18" charset="0"/>
                <a:ea typeface="Prata" pitchFamily="34" charset="-122"/>
                <a:cs typeface="Times New Roman" panose="02020603050405020304" pitchFamily="18" charset="0"/>
              </a:rPr>
              <a:t>User-Friendly Interface</a:t>
            </a:r>
            <a:endParaRPr lang="en-US" sz="2200" dirty="0">
              <a:latin typeface="Times New Roman" panose="02020603050405020304" pitchFamily="18" charset="0"/>
              <a:cs typeface="Times New Roman" panose="02020603050405020304" pitchFamily="18" charset="0"/>
            </a:endParaRPr>
          </a:p>
        </p:txBody>
      </p:sp>
      <p:sp>
        <p:nvSpPr>
          <p:cNvPr id="15" name="Text 12"/>
          <p:cNvSpPr/>
          <p:nvPr/>
        </p:nvSpPr>
        <p:spPr>
          <a:xfrm>
            <a:off x="1530906" y="6042541"/>
            <a:ext cx="6819305" cy="1451610"/>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Times New Roman" panose="02020603050405020304" pitchFamily="18" charset="0"/>
                <a:ea typeface="Raleway" pitchFamily="34" charset="-122"/>
                <a:cs typeface="Times New Roman" panose="02020603050405020304" pitchFamily="18" charset="0"/>
              </a:rPr>
              <a:t>The model will be integrated into a user-friendly system designed for healthcare professionals, providing a simple and intuitive interface for inputting patient data and receiving prediction results.</a:t>
            </a:r>
          </a:p>
          <a:p>
            <a:pPr marL="0" indent="0">
              <a:lnSpc>
                <a:spcPts val="2850"/>
              </a:lnSpc>
              <a:buNone/>
            </a:pPr>
            <a:endParaRPr lang="en-US" sz="1750" dirty="0">
              <a:solidFill>
                <a:srgbClr val="CFCBBF"/>
              </a:solidFill>
              <a:latin typeface="Times New Roman" panose="02020603050405020304" pitchFamily="18" charset="0"/>
              <a:cs typeface="Times New Roman" panose="02020603050405020304" pitchFamily="18" charset="0"/>
            </a:endParaRPr>
          </a:p>
          <a:p>
            <a:pPr marL="0" indent="0">
              <a:lnSpc>
                <a:spcPts val="2850"/>
              </a:lnSpc>
              <a:buNone/>
            </a:pPr>
            <a:endParaRPr lang="en-US" sz="1750" dirty="0">
              <a:latin typeface="Times New Roman" panose="02020603050405020304" pitchFamily="18" charset="0"/>
              <a:cs typeface="Times New Roman" panose="02020603050405020304" pitchFamily="18" charset="0"/>
            </a:endParaRPr>
          </a:p>
        </p:txBody>
      </p:sp>
    </p:spTree>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177058"/>
            <a:ext cx="5670590" cy="708779"/>
          </a:xfrm>
          <a:prstGeom prst="rect">
            <a:avLst/>
          </a:prstGeom>
          <a:noFill/>
          <a:ln/>
        </p:spPr>
        <p:txBody>
          <a:bodyPr wrap="none" lIns="0" tIns="0" rIns="0" bIns="0" rtlCol="0" anchor="t"/>
          <a:lstStyle/>
          <a:p>
            <a:pPr marL="0" indent="0">
              <a:lnSpc>
                <a:spcPts val="5550"/>
              </a:lnSpc>
              <a:buNone/>
            </a:pPr>
            <a:r>
              <a:rPr lang="en-US" sz="5400" dirty="0">
                <a:solidFill>
                  <a:srgbClr val="F2E782"/>
                </a:solidFill>
                <a:latin typeface="Times New Roman" panose="02020603050405020304" pitchFamily="18" charset="0"/>
                <a:ea typeface="Prata" pitchFamily="34" charset="-122"/>
                <a:cs typeface="Times New Roman" panose="02020603050405020304" pitchFamily="18" charset="0"/>
              </a:rPr>
              <a:t>Methodology</a:t>
            </a:r>
            <a:endParaRPr lang="en-US" sz="5400" dirty="0">
              <a:latin typeface="Times New Roman" panose="02020603050405020304" pitchFamily="18" charset="0"/>
              <a:cs typeface="Times New Roman" panose="02020603050405020304" pitchFamily="18" charset="0"/>
            </a:endParaRPr>
          </a:p>
        </p:txBody>
      </p:sp>
      <p:sp>
        <p:nvSpPr>
          <p:cNvPr id="3" name="Text 1"/>
          <p:cNvSpPr/>
          <p:nvPr/>
        </p:nvSpPr>
        <p:spPr>
          <a:xfrm>
            <a:off x="793790" y="3452813"/>
            <a:ext cx="3387917" cy="354330"/>
          </a:xfrm>
          <a:prstGeom prst="rect">
            <a:avLst/>
          </a:prstGeom>
          <a:noFill/>
          <a:ln/>
        </p:spPr>
        <p:txBody>
          <a:bodyPr wrap="none" lIns="0" tIns="0" rIns="0" bIns="0" rtlCol="0" anchor="t"/>
          <a:lstStyle/>
          <a:p>
            <a:pPr marL="0" indent="0">
              <a:lnSpc>
                <a:spcPts val="2750"/>
              </a:lnSpc>
              <a:buNone/>
            </a:pPr>
            <a:r>
              <a:rPr lang="en-US" sz="2800" dirty="0">
                <a:solidFill>
                  <a:srgbClr val="F2E782"/>
                </a:solidFill>
                <a:latin typeface="Times New Roman" panose="02020603050405020304" pitchFamily="18" charset="0"/>
                <a:ea typeface="Prata" pitchFamily="34" charset="-122"/>
                <a:cs typeface="Times New Roman" panose="02020603050405020304" pitchFamily="18" charset="0"/>
              </a:rPr>
              <a:t>Feature Selection</a:t>
            </a:r>
            <a:endParaRPr lang="en-US" sz="2800" dirty="0">
              <a:latin typeface="Times New Roman" panose="02020603050405020304" pitchFamily="18" charset="0"/>
              <a:cs typeface="Times New Roman" panose="02020603050405020304" pitchFamily="18" charset="0"/>
            </a:endParaRPr>
          </a:p>
        </p:txBody>
      </p:sp>
      <p:sp>
        <p:nvSpPr>
          <p:cNvPr id="4" name="Text 2"/>
          <p:cNvSpPr/>
          <p:nvPr/>
        </p:nvSpPr>
        <p:spPr>
          <a:xfrm>
            <a:off x="793790" y="4016931"/>
            <a:ext cx="6244709" cy="1451610"/>
          </a:xfrm>
          <a:prstGeom prst="rect">
            <a:avLst/>
          </a:prstGeom>
          <a:noFill/>
          <a:ln/>
        </p:spPr>
        <p:txBody>
          <a:bodyPr wrap="square" lIns="0" tIns="0" rIns="0" bIns="0" rtlCol="0" anchor="t"/>
          <a:lstStyle/>
          <a:p>
            <a:pPr marL="0" indent="0">
              <a:lnSpc>
                <a:spcPts val="2850"/>
              </a:lnSpc>
              <a:buNone/>
            </a:pPr>
            <a:r>
              <a:rPr lang="en-US" sz="2000" dirty="0">
                <a:solidFill>
                  <a:srgbClr val="CFCBBF"/>
                </a:solidFill>
                <a:latin typeface="Times New Roman" panose="02020603050405020304" pitchFamily="18" charset="0"/>
                <a:ea typeface="Raleway" pitchFamily="34" charset="-122"/>
                <a:cs typeface="Times New Roman" panose="02020603050405020304" pitchFamily="18" charset="0"/>
              </a:rPr>
              <a:t>The medical features, excluding the target variable, are chosen as independent variables (X). The target variable, indicating the presence or absence of heart disease, serves as the dependent variable (Y).</a:t>
            </a:r>
            <a:endParaRPr lang="en-US" sz="2000" dirty="0">
              <a:latin typeface="Times New Roman" panose="02020603050405020304" pitchFamily="18" charset="0"/>
              <a:cs typeface="Times New Roman" panose="02020603050405020304" pitchFamily="18" charset="0"/>
            </a:endParaRPr>
          </a:p>
        </p:txBody>
      </p:sp>
      <p:sp>
        <p:nvSpPr>
          <p:cNvPr id="5" name="Text 3"/>
          <p:cNvSpPr/>
          <p:nvPr/>
        </p:nvSpPr>
        <p:spPr>
          <a:xfrm>
            <a:off x="7599521" y="3452813"/>
            <a:ext cx="2835235" cy="354330"/>
          </a:xfrm>
          <a:prstGeom prst="rect">
            <a:avLst/>
          </a:prstGeom>
          <a:noFill/>
          <a:ln/>
        </p:spPr>
        <p:txBody>
          <a:bodyPr wrap="none" lIns="0" tIns="0" rIns="0" bIns="0" rtlCol="0" anchor="t"/>
          <a:lstStyle/>
          <a:p>
            <a:pPr marL="0" indent="0">
              <a:lnSpc>
                <a:spcPts val="2750"/>
              </a:lnSpc>
              <a:buNone/>
            </a:pPr>
            <a:r>
              <a:rPr lang="en-US" sz="2800" dirty="0">
                <a:solidFill>
                  <a:srgbClr val="F2E782"/>
                </a:solidFill>
                <a:latin typeface="Times New Roman" panose="02020603050405020304" pitchFamily="18" charset="0"/>
                <a:ea typeface="Prata" pitchFamily="34" charset="-122"/>
                <a:cs typeface="Times New Roman" panose="02020603050405020304" pitchFamily="18" charset="0"/>
              </a:rPr>
              <a:t>Data Splitting</a:t>
            </a:r>
            <a:endParaRPr lang="en-US" sz="2800" dirty="0">
              <a:latin typeface="Times New Roman" panose="02020603050405020304" pitchFamily="18" charset="0"/>
              <a:cs typeface="Times New Roman" panose="02020603050405020304" pitchFamily="18" charset="0"/>
            </a:endParaRPr>
          </a:p>
        </p:txBody>
      </p:sp>
      <p:sp>
        <p:nvSpPr>
          <p:cNvPr id="6" name="Text 4"/>
          <p:cNvSpPr/>
          <p:nvPr/>
        </p:nvSpPr>
        <p:spPr>
          <a:xfrm>
            <a:off x="7599521" y="4033957"/>
            <a:ext cx="6244709" cy="1814513"/>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Times New Roman" panose="02020603050405020304" pitchFamily="18" charset="0"/>
                <a:ea typeface="Raleway" pitchFamily="34" charset="-122"/>
                <a:cs typeface="Times New Roman" panose="02020603050405020304" pitchFamily="18" charset="0"/>
              </a:rPr>
              <a:t>The dataset is divided into training and testing sets using stratified sampling. The training set constitutes 80% of the data, while the remaining 20% is used for testing. This ensures a balanced representation of the target variable in both sets.</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6280190" y="1122283"/>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Times New Roman" panose="02020603050405020304" pitchFamily="18" charset="0"/>
                <a:ea typeface="Prata" pitchFamily="34" charset="-122"/>
                <a:cs typeface="Times New Roman" panose="02020603050405020304" pitchFamily="18" charset="0"/>
              </a:rPr>
              <a:t>Model Selection</a:t>
            </a:r>
            <a:endParaRPr lang="en-US" sz="4450" dirty="0">
              <a:latin typeface="Times New Roman" panose="02020603050405020304" pitchFamily="18" charset="0"/>
              <a:cs typeface="Times New Roman" panose="02020603050405020304" pitchFamily="18" charset="0"/>
            </a:endParaRPr>
          </a:p>
        </p:txBody>
      </p:sp>
      <p:sp>
        <p:nvSpPr>
          <p:cNvPr id="4" name="Shape 1"/>
          <p:cNvSpPr/>
          <p:nvPr/>
        </p:nvSpPr>
        <p:spPr>
          <a:xfrm>
            <a:off x="6280190" y="2171224"/>
            <a:ext cx="3664863" cy="4935974"/>
          </a:xfrm>
          <a:prstGeom prst="roundRect">
            <a:avLst>
              <a:gd name="adj" fmla="val 928"/>
            </a:avLst>
          </a:prstGeom>
          <a:solidFill>
            <a:srgbClr val="3A3B3C"/>
          </a:solidFill>
          <a:ln/>
        </p:spPr>
      </p:sp>
      <p:sp>
        <p:nvSpPr>
          <p:cNvPr id="5" name="Text 2"/>
          <p:cNvSpPr/>
          <p:nvPr/>
        </p:nvSpPr>
        <p:spPr>
          <a:xfrm>
            <a:off x="6507004" y="239803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Times New Roman" panose="02020603050405020304" pitchFamily="18" charset="0"/>
                <a:ea typeface="Prata" pitchFamily="34" charset="-122"/>
                <a:cs typeface="Times New Roman" panose="02020603050405020304" pitchFamily="18" charset="0"/>
              </a:rPr>
              <a:t>Logistic Regression</a:t>
            </a:r>
            <a:endParaRPr lang="en-US" sz="2200" dirty="0">
              <a:latin typeface="Times New Roman" panose="02020603050405020304" pitchFamily="18" charset="0"/>
              <a:cs typeface="Times New Roman" panose="02020603050405020304" pitchFamily="18" charset="0"/>
            </a:endParaRPr>
          </a:p>
        </p:txBody>
      </p:sp>
      <p:sp>
        <p:nvSpPr>
          <p:cNvPr id="6" name="Text 3"/>
          <p:cNvSpPr/>
          <p:nvPr/>
        </p:nvSpPr>
        <p:spPr>
          <a:xfrm>
            <a:off x="6507004" y="2888456"/>
            <a:ext cx="3211235" cy="217741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Times New Roman" panose="02020603050405020304" pitchFamily="18" charset="0"/>
                <a:ea typeface="Raleway" pitchFamily="34" charset="-122"/>
                <a:cs typeface="Times New Roman" panose="02020603050405020304" pitchFamily="18" charset="0"/>
              </a:rPr>
              <a:t>Logistic regression is a statistical method used to predict the probability of a binary outcome (heart disease present or absent) based on a set of independent variables.</a:t>
            </a:r>
            <a:endParaRPr lang="en-US" sz="1750" dirty="0">
              <a:latin typeface="Times New Roman" panose="02020603050405020304" pitchFamily="18" charset="0"/>
              <a:cs typeface="Times New Roman" panose="02020603050405020304" pitchFamily="18" charset="0"/>
            </a:endParaRPr>
          </a:p>
        </p:txBody>
      </p:sp>
      <p:sp>
        <p:nvSpPr>
          <p:cNvPr id="7" name="Shape 4"/>
          <p:cNvSpPr/>
          <p:nvPr/>
        </p:nvSpPr>
        <p:spPr>
          <a:xfrm>
            <a:off x="10146236" y="2192258"/>
            <a:ext cx="3664863" cy="4935974"/>
          </a:xfrm>
          <a:prstGeom prst="roundRect">
            <a:avLst>
              <a:gd name="adj" fmla="val 928"/>
            </a:avLst>
          </a:prstGeom>
          <a:solidFill>
            <a:srgbClr val="3A3B3C"/>
          </a:solidFill>
          <a:ln/>
        </p:spPr>
      </p:sp>
      <p:sp>
        <p:nvSpPr>
          <p:cNvPr id="8" name="Text 5"/>
          <p:cNvSpPr/>
          <p:nvPr/>
        </p:nvSpPr>
        <p:spPr>
          <a:xfrm>
            <a:off x="10398681" y="239803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Times New Roman" panose="02020603050405020304" pitchFamily="18" charset="0"/>
                <a:ea typeface="Prata" pitchFamily="34" charset="-122"/>
                <a:cs typeface="Times New Roman" panose="02020603050405020304" pitchFamily="18" charset="0"/>
              </a:rPr>
              <a:t>Advantages</a:t>
            </a:r>
            <a:endParaRPr lang="en-US" sz="2200" dirty="0">
              <a:latin typeface="Times New Roman" panose="02020603050405020304" pitchFamily="18" charset="0"/>
              <a:cs typeface="Times New Roman" panose="02020603050405020304" pitchFamily="18" charset="0"/>
            </a:endParaRPr>
          </a:p>
        </p:txBody>
      </p:sp>
      <p:sp>
        <p:nvSpPr>
          <p:cNvPr id="9" name="Text 6"/>
          <p:cNvSpPr/>
          <p:nvPr/>
        </p:nvSpPr>
        <p:spPr>
          <a:xfrm>
            <a:off x="10398681" y="2888456"/>
            <a:ext cx="3211235" cy="3991928"/>
          </a:xfrm>
          <a:prstGeom prst="rect">
            <a:avLst/>
          </a:prstGeom>
          <a:noFill/>
          <a:ln/>
        </p:spPr>
        <p:txBody>
          <a:bodyPr wrap="square" lIns="0" tIns="0" rIns="0" bIns="0" rtlCol="0" anchor="t"/>
          <a:lstStyle/>
          <a:p>
            <a:pPr marL="285750" indent="-285750">
              <a:lnSpc>
                <a:spcPts val="2850"/>
              </a:lnSpc>
              <a:buFont typeface="Wingdings" panose="05000000000000000000" pitchFamily="2" charset="2"/>
              <a:buChar char="v"/>
            </a:pPr>
            <a:r>
              <a:rPr lang="en-US" sz="1750" dirty="0">
                <a:solidFill>
                  <a:srgbClr val="CFCBBF"/>
                </a:solidFill>
                <a:latin typeface="Times New Roman" panose="02020603050405020304" pitchFamily="18" charset="0"/>
                <a:ea typeface="Raleway" pitchFamily="34" charset="-122"/>
                <a:cs typeface="Times New Roman" panose="02020603050405020304" pitchFamily="18" charset="0"/>
              </a:rPr>
              <a:t>Logistic regression is chosen for its simplicity, interpretability, low computational cost, and suitability for datasets with linear decision boundaries. </a:t>
            </a:r>
          </a:p>
          <a:p>
            <a:pPr marL="285750" indent="-285750">
              <a:lnSpc>
                <a:spcPts val="2850"/>
              </a:lnSpc>
              <a:buFont typeface="Wingdings" panose="05000000000000000000" pitchFamily="2" charset="2"/>
              <a:buChar char="v"/>
            </a:pPr>
            <a:r>
              <a:rPr lang="en-US" sz="1750" dirty="0">
                <a:solidFill>
                  <a:srgbClr val="CFCBBF"/>
                </a:solidFill>
                <a:latin typeface="Times New Roman" panose="02020603050405020304" pitchFamily="18" charset="0"/>
                <a:ea typeface="Raleway" pitchFamily="34" charset="-122"/>
                <a:cs typeface="Times New Roman" panose="02020603050405020304" pitchFamily="18" charset="0"/>
              </a:rPr>
              <a:t>It provides interpretable coefficients that quantify the relationship between each feature and the likelihood of heart disease.</a:t>
            </a:r>
            <a:endParaRPr lang="en-US" sz="175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8B465090-33C5-82C5-8D56-9E1C7E6E8AE7}"/>
              </a:ext>
            </a:extLst>
          </p:cNvPr>
          <p:cNvPicPr>
            <a:picLocks noChangeAspect="1"/>
          </p:cNvPicPr>
          <p:nvPr/>
        </p:nvPicPr>
        <p:blipFill>
          <a:blip r:embed="rId3"/>
          <a:stretch>
            <a:fillRect/>
          </a:stretch>
        </p:blipFill>
        <p:spPr>
          <a:xfrm>
            <a:off x="338376" y="1122283"/>
            <a:ext cx="5715000" cy="6005949"/>
          </a:xfrm>
          <a:prstGeom prst="rect">
            <a:avLst/>
          </a:prstGeom>
        </p:spPr>
      </p:pic>
    </p:spTree>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6280190" y="2683073"/>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Times New Roman" panose="02020603050405020304" pitchFamily="18" charset="0"/>
                <a:ea typeface="Prata" pitchFamily="34" charset="-122"/>
                <a:cs typeface="Times New Roman" panose="02020603050405020304" pitchFamily="18" charset="0"/>
              </a:rPr>
              <a:t>Model Evaluation</a:t>
            </a:r>
            <a:endParaRPr lang="en-US" sz="4450" dirty="0">
              <a:latin typeface="Times New Roman" panose="02020603050405020304" pitchFamily="18" charset="0"/>
              <a:cs typeface="Times New Roman" panose="02020603050405020304" pitchFamily="18" charset="0"/>
            </a:endParaRPr>
          </a:p>
        </p:txBody>
      </p:sp>
      <p:sp>
        <p:nvSpPr>
          <p:cNvPr id="4" name="Text 1"/>
          <p:cNvSpPr/>
          <p:nvPr/>
        </p:nvSpPr>
        <p:spPr>
          <a:xfrm>
            <a:off x="6280190" y="3732014"/>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Times New Roman" panose="02020603050405020304" pitchFamily="18" charset="0"/>
                <a:ea typeface="Raleway" pitchFamily="34" charset="-122"/>
                <a:cs typeface="Times New Roman" panose="02020603050405020304" pitchFamily="18" charset="0"/>
              </a:rPr>
              <a:t>After training, the model's performance is evaluated on both the training and test datasets. The accuracy score, which represents the percentage of correct predictions, is used to assess the model's ability to generalize to unseen data. High accuracy on both datasets indicates that the model is not overfitting and has learned meaningful patterns from the data.</a:t>
            </a:r>
            <a:endParaRPr lang="en-US" sz="175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8E2FC9C-249C-7A42-B450-BB080B9BF3EA}"/>
              </a:ext>
            </a:extLst>
          </p:cNvPr>
          <p:cNvPicPr>
            <a:picLocks noChangeAspect="1"/>
          </p:cNvPicPr>
          <p:nvPr/>
        </p:nvPicPr>
        <p:blipFill>
          <a:blip r:embed="rId3"/>
          <a:stretch>
            <a:fillRect/>
          </a:stretch>
        </p:blipFill>
        <p:spPr>
          <a:xfrm>
            <a:off x="156116" y="1132429"/>
            <a:ext cx="6043961" cy="6160469"/>
          </a:xfrm>
          <a:prstGeom prst="rect">
            <a:avLst/>
          </a:prstGeom>
        </p:spPr>
      </p:pic>
    </p:spTree>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4" name="Text 0"/>
          <p:cNvSpPr/>
          <p:nvPr/>
        </p:nvSpPr>
        <p:spPr>
          <a:xfrm>
            <a:off x="6280190" y="2328624"/>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Times New Roman" panose="02020603050405020304" pitchFamily="18" charset="0"/>
                <a:ea typeface="Prata" pitchFamily="34" charset="-122"/>
                <a:cs typeface="Times New Roman" panose="02020603050405020304" pitchFamily="18" charset="0"/>
              </a:rPr>
              <a:t>Building a Predictive System</a:t>
            </a:r>
            <a:endParaRPr lang="en-US" sz="4450" dirty="0">
              <a:latin typeface="Times New Roman" panose="02020603050405020304" pitchFamily="18" charset="0"/>
              <a:cs typeface="Times New Roman" panose="02020603050405020304" pitchFamily="18" charset="0"/>
            </a:endParaRPr>
          </a:p>
        </p:txBody>
      </p:sp>
      <p:sp>
        <p:nvSpPr>
          <p:cNvPr id="5" name="Text 1"/>
          <p:cNvSpPr/>
          <p:nvPr/>
        </p:nvSpPr>
        <p:spPr>
          <a:xfrm>
            <a:off x="6280190" y="4086344"/>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Times New Roman" panose="02020603050405020304" pitchFamily="18" charset="0"/>
                <a:ea typeface="Raleway" pitchFamily="34" charset="-122"/>
                <a:cs typeface="Times New Roman" panose="02020603050405020304" pitchFamily="18" charset="0"/>
              </a:rPr>
              <a:t>The trained model is integrated into a user-friendly predictive system. Healthcare professionals can input a new patient's medical data into the system, and the model will generate a prediction indicating the likelihood of heart disease. The system provides a simple and intuitive interface for easy use and interpretation of results.</a:t>
            </a:r>
            <a:endParaRPr lang="en-US" sz="175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EB890F0D-EE28-59BE-9AA5-37751EE5CDAC}"/>
              </a:ext>
            </a:extLst>
          </p:cNvPr>
          <p:cNvPicPr>
            <a:picLocks noChangeAspect="1"/>
          </p:cNvPicPr>
          <p:nvPr/>
        </p:nvPicPr>
        <p:blipFill>
          <a:blip r:embed="rId3"/>
          <a:stretch>
            <a:fillRect/>
          </a:stretch>
        </p:blipFill>
        <p:spPr>
          <a:xfrm>
            <a:off x="335280" y="670560"/>
            <a:ext cx="5608320" cy="3677921"/>
          </a:xfrm>
          <a:prstGeom prst="rect">
            <a:avLst/>
          </a:prstGeom>
        </p:spPr>
      </p:pic>
      <p:pic>
        <p:nvPicPr>
          <p:cNvPr id="9" name="Picture 8">
            <a:extLst>
              <a:ext uri="{FF2B5EF4-FFF2-40B4-BE49-F238E27FC236}">
                <a16:creationId xmlns:a16="http://schemas.microsoft.com/office/drawing/2014/main" id="{8CADAFE4-13AF-8EC5-9A92-B2016C87AF0D}"/>
              </a:ext>
            </a:extLst>
          </p:cNvPr>
          <p:cNvPicPr>
            <a:picLocks noChangeAspect="1"/>
          </p:cNvPicPr>
          <p:nvPr/>
        </p:nvPicPr>
        <p:blipFill>
          <a:blip r:embed="rId4"/>
          <a:stretch>
            <a:fillRect/>
          </a:stretch>
        </p:blipFill>
        <p:spPr>
          <a:xfrm>
            <a:off x="335280" y="4348481"/>
            <a:ext cx="5608320" cy="3444240"/>
          </a:xfrm>
          <a:prstGeom prst="rect">
            <a:avLst/>
          </a:prstGeom>
        </p:spPr>
      </p:pic>
    </p:spTree>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Text 0"/>
          <p:cNvSpPr/>
          <p:nvPr/>
        </p:nvSpPr>
        <p:spPr>
          <a:xfrm>
            <a:off x="793790" y="1957268"/>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Times New Roman" panose="02020603050405020304" pitchFamily="18" charset="0"/>
                <a:ea typeface="Prata" pitchFamily="34" charset="-122"/>
                <a:cs typeface="Times New Roman" panose="02020603050405020304" pitchFamily="18" charset="0"/>
              </a:rPr>
              <a:t>Conclusion</a:t>
            </a:r>
            <a:endParaRPr lang="en-US" sz="4450" dirty="0">
              <a:latin typeface="Times New Roman" panose="02020603050405020304" pitchFamily="18" charset="0"/>
              <a:cs typeface="Times New Roman" panose="02020603050405020304" pitchFamily="18" charset="0"/>
            </a:endParaRPr>
          </a:p>
        </p:txBody>
      </p:sp>
      <p:sp>
        <p:nvSpPr>
          <p:cNvPr id="4" name="Text 1"/>
          <p:cNvSpPr/>
          <p:nvPr/>
        </p:nvSpPr>
        <p:spPr>
          <a:xfrm>
            <a:off x="793790" y="3006209"/>
            <a:ext cx="7556421" cy="3266123"/>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Times New Roman" panose="02020603050405020304" pitchFamily="18" charset="0"/>
                <a:ea typeface="Raleway" pitchFamily="34" charset="-122"/>
                <a:cs typeface="Times New Roman" panose="02020603050405020304" pitchFamily="18" charset="0"/>
              </a:rPr>
              <a:t>This project demonstrates the effective use of machine learning, specifically logistic regression, for heart disease prediction. The model achieves high accuracy and provides interpretable insights into the factors influencing heart disease risk. This system has the potential to be a valuable tool for early detection, allowing healthcare professionals to intervene promptly and improve patient outcomes. Further research and development can enhance the model's capabilities by incorporating additional features, exploring advanced algorithms, and integrating the system into real-time health monitoring applications.</a:t>
            </a:r>
            <a:endParaRPr lang="en-US" sz="1750" dirty="0">
              <a:latin typeface="Times New Roman" panose="02020603050405020304" pitchFamily="18" charset="0"/>
              <a:cs typeface="Times New Roman" panose="02020603050405020304" pitchFamily="18" charset="0"/>
            </a:endParaRPr>
          </a:p>
        </p:txBody>
      </p:sp>
      <p:pic>
        <p:nvPicPr>
          <p:cNvPr id="1028" name="Picture 4" descr="ECG - Sparsh Diagnostic Center">
            <a:extLst>
              <a:ext uri="{FF2B5EF4-FFF2-40B4-BE49-F238E27FC236}">
                <a16:creationId xmlns:a16="http://schemas.microsoft.com/office/drawing/2014/main" id="{4F70E7DF-289B-519D-F725-CF5C2724FC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0866" y="0"/>
            <a:ext cx="5789534" cy="822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randomBar dir="ver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414</TotalTime>
  <Words>668</Words>
  <Application>Microsoft Office PowerPoint</Application>
  <PresentationFormat>Custom</PresentationFormat>
  <Paragraphs>74</Paragraphs>
  <Slides>9</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Wingdings</vt:lpstr>
      <vt:lpstr>Times New Roman</vt:lpstr>
      <vt:lpstr>Courier New</vt:lpstr>
      <vt:lpstr>Arial</vt:lpstr>
      <vt:lpstr>Prata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NEHA NALA</cp:lastModifiedBy>
  <cp:revision>27</cp:revision>
  <dcterms:created xsi:type="dcterms:W3CDTF">2024-11-24T16:07:38Z</dcterms:created>
  <dcterms:modified xsi:type="dcterms:W3CDTF">2024-11-26T09:25:07Z</dcterms:modified>
</cp:coreProperties>
</file>